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handoutMasterIdLst>
    <p:handoutMasterId r:id="rId21"/>
  </p:handoutMasterIdLst>
  <p:sldIdLst>
    <p:sldId id="256" r:id="rId3"/>
    <p:sldId id="257" r:id="rId4"/>
    <p:sldId id="258" r:id="rId5"/>
    <p:sldId id="261" r:id="rId6"/>
    <p:sldId id="262" r:id="rId7"/>
    <p:sldId id="264" r:id="rId8"/>
    <p:sldId id="265" r:id="rId9"/>
    <p:sldId id="271" r:id="rId10"/>
    <p:sldId id="269" r:id="rId11"/>
    <p:sldId id="268" r:id="rId12"/>
    <p:sldId id="270" r:id="rId13"/>
    <p:sldId id="273" r:id="rId14"/>
    <p:sldId id="274" r:id="rId15"/>
    <p:sldId id="275" r:id="rId16"/>
    <p:sldId id="276" r:id="rId17"/>
    <p:sldId id="277" r:id="rId18"/>
    <p:sldId id="267" r:id="rId19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5BC"/>
    <a:srgbClr val="FFEC61"/>
    <a:srgbClr val="C3F3E3"/>
    <a:srgbClr val="42D2A2"/>
    <a:srgbClr val="FED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4456E-7C68-474E-84CE-C8460D062925}" type="datetimeFigureOut">
              <a:rPr lang="da-DK" smtClean="0"/>
              <a:pPr/>
              <a:t>05-11-2019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2DD78-9EB0-4532-B6FD-8E23B592EE3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8E910-5194-4D46-B7D1-B4C410C74DB3}" type="datetimeFigureOut">
              <a:rPr lang="da-DK" smtClean="0"/>
              <a:pPr/>
              <a:t>05-11-2019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B9F56-8396-4C5A-ADB5-16AACF6C9C7D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9C67-45AA-4159-AE53-4F9A7A4949B2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2987824" y="6376243"/>
            <a:ext cx="2895600" cy="365125"/>
          </a:xfrm>
        </p:spPr>
        <p:txBody>
          <a:bodyPr/>
          <a:lstStyle/>
          <a:p>
            <a:r>
              <a:rPr lang="da-DK" dirty="0"/>
              <a:t>Årsmøde DN Greve 2015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88224" y="6376243"/>
            <a:ext cx="2133600" cy="365125"/>
          </a:xfrm>
          <a:prstGeom prst="rect">
            <a:avLst/>
          </a:prstGeom>
        </p:spPr>
        <p:txBody>
          <a:bodyPr/>
          <a:lstStyle/>
          <a:p>
            <a:fld id="{4FBBD430-9E1D-46A8-9303-EAFC3E530608}" type="slidenum">
              <a:rPr lang="da-DK" smtClean="0"/>
              <a:pPr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BBA22-7255-425D-BBC5-DFFB07A01729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BBD430-9E1D-46A8-9303-EAFC3E53060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907-666E-4993-A45A-7A49274D193F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BBD430-9E1D-46A8-9303-EAFC3E53060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B91C1-645E-425F-B711-307185D2A29A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BBD430-9E1D-46A8-9303-EAFC3E53060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941-86C0-40F6-951C-DDF22D45C8D6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5EA7-6528-446B-BD36-80DB6900827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DF4C1-4B47-4A21-9F80-BF16946E4273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5EA7-6528-446B-BD36-80DB6900827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93E0E-AF67-40E8-8484-9CE90083B84C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5EA7-6528-446B-BD36-80DB6900827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727B3-E570-415D-BEA4-0E9D3C899969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5EA7-6528-446B-BD36-80DB6900827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565A1-8F2F-4255-9A2B-43527EE5E225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5EA7-6528-446B-BD36-80DB6900827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E8F74-97E5-4BE3-9CC7-483AB05FEBC9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5EA7-6528-446B-BD36-80DB6900827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EB42C-1548-4A3B-AFD5-4567F39269C1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5EA7-6528-446B-BD36-80DB6900827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rgbClr val="FEF5BC"/>
                </a:solidFill>
              </a:defRPr>
            </a:lvl1pPr>
          </a:lstStyle>
          <a:p>
            <a:fld id="{51F2A039-E4CE-4EC3-8F87-11CD09D1F29F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75856" y="6356350"/>
            <a:ext cx="2895600" cy="365125"/>
          </a:xfrm>
        </p:spPr>
        <p:txBody>
          <a:bodyPr/>
          <a:lstStyle>
            <a:lvl1pPr>
              <a:defRPr sz="1800" b="1">
                <a:solidFill>
                  <a:srgbClr val="FEF5BC"/>
                </a:solidFill>
              </a:defRPr>
            </a:lvl1pPr>
          </a:lstStyle>
          <a:p>
            <a:r>
              <a:rPr lang="da-DK"/>
              <a:t>Årsmøde DN Greve 2016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F6AA7-66F9-4D05-9EDB-894837952E11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5EA7-6528-446B-BD36-80DB6900827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30852-43C4-4A57-AE90-287FD40BE23D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5EA7-6528-446B-BD36-80DB6900827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995C-2794-4F00-8256-6FC43A3926EC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5EA7-6528-446B-BD36-80DB6900827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8BFC7-5621-41AA-9752-31EF2832CA97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5EA7-6528-446B-BD36-80DB6900827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88640"/>
            <a:ext cx="8100392" cy="936104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da-DK" dirty="0"/>
              <a:t>Klik for at redigere titeltypografi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75FD-541B-485E-AB96-CE6EE694016B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DN Greve 2015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5EA7-6528-446B-BD36-80DB6900827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33BD-DB23-4ABE-8F86-F1FE06863185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75856" y="6309320"/>
            <a:ext cx="2895600" cy="365125"/>
          </a:xfrm>
        </p:spPr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732240" y="6309320"/>
            <a:ext cx="2133600" cy="365125"/>
          </a:xfrm>
          <a:prstGeom prst="rect">
            <a:avLst/>
          </a:prstGeom>
        </p:spPr>
        <p:txBody>
          <a:bodyPr/>
          <a:lstStyle/>
          <a:p>
            <a:fld id="{4FBBD430-9E1D-46A8-9303-EAFC3E53060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AF41D-B30E-47D5-ADCF-C1BD5E43BB9E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2987824" y="6309320"/>
            <a:ext cx="2895600" cy="365125"/>
          </a:xfrm>
        </p:spPr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732240" y="6309320"/>
            <a:ext cx="2133600" cy="365125"/>
          </a:xfrm>
          <a:prstGeom prst="rect">
            <a:avLst/>
          </a:prstGeom>
        </p:spPr>
        <p:txBody>
          <a:bodyPr/>
          <a:lstStyle/>
          <a:p>
            <a:fld id="{4FBBD430-9E1D-46A8-9303-EAFC3E53060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7A47-D97C-4570-8159-7CC834C2FD8D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BBD430-9E1D-46A8-9303-EAFC3E53060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8A8B-2E03-49CB-9778-217D3A84CD64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BBD430-9E1D-46A8-9303-EAFC3E53060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BB71-F14E-4549-89E4-3984DBF0A415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BBD430-9E1D-46A8-9303-EAFC3E53060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54C5-169C-4F6A-8732-45BCFD350876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BBD430-9E1D-46A8-9303-EAFC3E53060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CD0C-71A8-475D-8D48-962213C74449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DN Greve 2015</a:t>
            </a: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BBD430-9E1D-46A8-9303-EAFC3E53060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DAAC8-28F4-404C-97A6-C227DD01FC76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5868144" y="63093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Årsmøde DN Greve 2015</a:t>
            </a:r>
          </a:p>
        </p:txBody>
      </p:sp>
      <p:pic>
        <p:nvPicPr>
          <p:cNvPr id="7" name="Billede 6" descr="DN-logo_RGB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07" y="32843"/>
            <a:ext cx="1345597" cy="73186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FEF5B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FEF5B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FEF5B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EF5B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FEF5B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FEF5B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03950-D585-43E5-ACAA-6E709A88739A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Årsmøde DN Greve 2015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F5EA7-6528-446B-BD36-80DB6900827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7.wdp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1" i="0" u="none" strike="noStrike" kern="1200" cap="none" spc="0" normalizeH="0" baseline="0" noProof="0" dirty="0">
                <a:ln>
                  <a:noFill/>
                </a:ln>
                <a:solidFill>
                  <a:srgbClr val="FEF5B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Årsmøde DN Greve 2019</a:t>
            </a:r>
          </a:p>
        </p:txBody>
      </p:sp>
      <p:sp>
        <p:nvSpPr>
          <p:cNvPr id="6" name="Pladsholder til indhold 2"/>
          <p:cNvSpPr txBox="1">
            <a:spLocks/>
          </p:cNvSpPr>
          <p:nvPr/>
        </p:nvSpPr>
        <p:spPr>
          <a:xfrm>
            <a:off x="395536" y="119675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a-DK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3200" i="0" u="none" strike="noStrike" kern="1200" cap="none" spc="0" normalizeH="0" baseline="0" noProof="0" dirty="0">
                <a:ln>
                  <a:noFill/>
                </a:ln>
                <a:solidFill>
                  <a:srgbClr val="FEF5B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Valg af dirigent. 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3200" i="0" u="none" strike="noStrike" kern="1200" cap="none" spc="0" normalizeH="0" baseline="0" noProof="0" dirty="0">
                <a:ln>
                  <a:noFill/>
                </a:ln>
                <a:solidFill>
                  <a:srgbClr val="FEF5B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Bestyrelsens årsberetning. 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3200" i="0" u="none" strike="noStrike" kern="1200" cap="none" spc="0" normalizeH="0" baseline="0" noProof="0" dirty="0">
                <a:ln>
                  <a:noFill/>
                </a:ln>
                <a:solidFill>
                  <a:srgbClr val="FEF5B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Valg af medlemmer og suppleanter til </a:t>
            </a:r>
            <a:r>
              <a:rPr kumimoji="0" lang="da-DK" sz="3200" i="0" u="none" strike="noStrike" kern="1200" cap="none" spc="0" normalizeH="0" baseline="0" noProof="0" dirty="0" err="1">
                <a:ln>
                  <a:noFill/>
                </a:ln>
                <a:solidFill>
                  <a:srgbClr val="FEF5B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besty-relsen</a:t>
            </a:r>
            <a:r>
              <a:rPr kumimoji="0" lang="da-DK" sz="3200" i="0" u="none" strike="noStrike" kern="1200" cap="none" spc="0" normalizeH="0" baseline="0" noProof="0" dirty="0">
                <a:ln>
                  <a:noFill/>
                </a:ln>
                <a:solidFill>
                  <a:srgbClr val="FEF5B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jf. stk. 5. 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3200" i="0" u="none" strike="noStrike" kern="1200" cap="none" spc="0" normalizeH="0" baseline="0" noProof="0" dirty="0">
                <a:ln>
                  <a:noFill/>
                </a:ln>
                <a:solidFill>
                  <a:srgbClr val="FEF5B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Forslag fra medlemmerne. 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3200" i="0" u="none" strike="noStrike" kern="1200" cap="none" spc="0" normalizeH="0" baseline="0" noProof="0" dirty="0">
                <a:ln>
                  <a:noFill/>
                </a:ln>
                <a:solidFill>
                  <a:srgbClr val="FEF5B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Eventuelt.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a-DK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da-DK" dirty="0"/>
              <a:t>5/11 2019</a:t>
            </a:r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Årsmøde DN Greve 2019</a:t>
            </a:r>
          </a:p>
          <a:p>
            <a:endParaRPr lang="da-DK" dirty="0"/>
          </a:p>
        </p:txBody>
      </p:sp>
      <p:pic>
        <p:nvPicPr>
          <p:cNvPr id="11" name="Billede 10" descr="2015-05-14_12-55-12_HD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72008"/>
            <a:ext cx="1115616" cy="836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da-DK" dirty="0"/>
              <a:t>Strandengen i Hundige</a:t>
            </a:r>
            <a:br>
              <a:rPr lang="da-DK" dirty="0"/>
            </a:br>
            <a:r>
              <a:rPr lang="da-DK" dirty="0"/>
              <a:t>Danmarks ypperste </a:t>
            </a:r>
            <a:r>
              <a:rPr lang="da-DK" dirty="0" err="1"/>
              <a:t>gøgeurteområde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A039-E4CE-4EC3-8F87-11CD09D1F29F}" type="datetime1">
              <a:rPr lang="da-DK" smtClean="0"/>
              <a:pPr/>
              <a:t>05-11-2019</a:t>
            </a:fld>
            <a:endParaRPr lang="da-DK"/>
          </a:p>
        </p:txBody>
      </p:sp>
      <p:pic>
        <p:nvPicPr>
          <p:cNvPr id="6" name="Billede 5" descr="DSC_003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4969808" y="4039304"/>
            <a:ext cx="2636765" cy="1992221"/>
          </a:xfrm>
          <a:prstGeom prst="rect">
            <a:avLst/>
          </a:prstGeom>
        </p:spPr>
      </p:pic>
      <p:pic>
        <p:nvPicPr>
          <p:cNvPr id="5124" name="Picture 4" descr="D:\Lars\Pictures\Orkideer Hundige\DSC_06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96952"/>
            <a:ext cx="2585393" cy="3384376"/>
          </a:xfrm>
          <a:prstGeom prst="rect">
            <a:avLst/>
          </a:prstGeom>
          <a:noFill/>
        </p:spPr>
      </p:pic>
      <p:pic>
        <p:nvPicPr>
          <p:cNvPr id="10" name="Picture 3" descr="D:\Lars\Pictures\Orkideer Hundige\2012\DSC_1364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72816"/>
            <a:ext cx="3488999" cy="2319813"/>
          </a:xfrm>
          <a:prstGeom prst="rect">
            <a:avLst/>
          </a:prstGeom>
          <a:noFill/>
        </p:spPr>
      </p:pic>
      <p:pic>
        <p:nvPicPr>
          <p:cNvPr id="5123" name="Picture 3" descr="D:\Lars\Dropbox\DN\Hundigeparken\Strandengen\DSC_0009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11130" y="2595509"/>
            <a:ext cx="2232248" cy="1450961"/>
          </a:xfrm>
          <a:prstGeom prst="rect">
            <a:avLst/>
          </a:prstGeom>
          <a:noFill/>
        </p:spPr>
      </p:pic>
      <p:pic>
        <p:nvPicPr>
          <p:cNvPr id="5125" name="Picture 5" descr="D:\Lars\Pictures\Orkideer Hundige\DSC_0670.JPG"/>
          <p:cNvPicPr>
            <a:picLocks noChangeAspect="1" noChangeArrowheads="1"/>
          </p:cNvPicPr>
          <p:nvPr/>
        </p:nvPicPr>
        <p:blipFill>
          <a:blip r:embed="rId6" cstate="print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492896"/>
            <a:ext cx="1879409" cy="4176464"/>
          </a:xfrm>
          <a:prstGeom prst="rect">
            <a:avLst/>
          </a:prstGeom>
          <a:noFill/>
        </p:spPr>
      </p:pic>
      <p:pic>
        <p:nvPicPr>
          <p:cNvPr id="12" name="Billede 11" descr="DSC_000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6102" y="285075"/>
            <a:ext cx="1439651" cy="9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9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2532" y="303901"/>
            <a:ext cx="5338936" cy="922114"/>
          </a:xfrm>
        </p:spPr>
        <p:txBody>
          <a:bodyPr>
            <a:normAutofit/>
          </a:bodyPr>
          <a:lstStyle/>
          <a:p>
            <a:r>
              <a:rPr lang="da-DK" dirty="0"/>
              <a:t>Havnens Dag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A039-E4CE-4EC3-8F87-11CD09D1F29F}" type="datetime1">
              <a:rPr lang="da-DK" smtClean="0"/>
              <a:pPr/>
              <a:t>05-11-2019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C113159-1475-48CC-85A0-75B348DB07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82" y="1772816"/>
            <a:ext cx="5338937" cy="3003152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149AB154-82E1-4074-BA90-9D8332B7E0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39" t="-57223"/>
          <a:stretch/>
        </p:blipFill>
        <p:spPr>
          <a:xfrm rot="5400000">
            <a:off x="-91096" y="166016"/>
            <a:ext cx="2058441" cy="171028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FACE7807-C5DF-4D2C-A156-4808F312A2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530" y="3238958"/>
            <a:ext cx="3429002" cy="192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02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2532" y="303901"/>
            <a:ext cx="5338936" cy="922114"/>
          </a:xfrm>
        </p:spPr>
        <p:txBody>
          <a:bodyPr>
            <a:normAutofit/>
          </a:bodyPr>
          <a:lstStyle/>
          <a:p>
            <a:r>
              <a:rPr lang="da-DK" dirty="0"/>
              <a:t>Naturens Dag 2019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A039-E4CE-4EC3-8F87-11CD09D1F29F}" type="datetime1">
              <a:rPr lang="da-DK" smtClean="0"/>
              <a:pPr/>
              <a:t>05-11-2019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6BBF6E3-C26C-4090-9364-52EF86940A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530" y="1867136"/>
            <a:ext cx="5376597" cy="403244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3823D88D-EF09-44FF-A864-D4907B68A5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67272" y="2332315"/>
            <a:ext cx="4653136" cy="310209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218CB1BF-AD5E-4E3F-A629-9C81432143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1" y="99956"/>
            <a:ext cx="1126059" cy="112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01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2532" y="303901"/>
            <a:ext cx="5338936" cy="922114"/>
          </a:xfrm>
        </p:spPr>
        <p:txBody>
          <a:bodyPr>
            <a:normAutofit/>
          </a:bodyPr>
          <a:lstStyle/>
          <a:p>
            <a:r>
              <a:rPr lang="da-DK" dirty="0"/>
              <a:t>Besøg i Brødmosen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A039-E4CE-4EC3-8F87-11CD09D1F29F}" type="datetime1">
              <a:rPr lang="da-DK" smtClean="0"/>
              <a:pPr/>
              <a:t>05-11-2019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540FD24-0F3A-4161-A712-DD9C1C732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85" y="1807343"/>
            <a:ext cx="7241468" cy="482764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E778707-62DC-4353-8A16-C21BB6C8B0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747" y="136525"/>
            <a:ext cx="1466925" cy="22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54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2532" y="303901"/>
            <a:ext cx="5338936" cy="922114"/>
          </a:xfrm>
        </p:spPr>
        <p:txBody>
          <a:bodyPr>
            <a:normAutofit/>
          </a:bodyPr>
          <a:lstStyle/>
          <a:p>
            <a:r>
              <a:rPr lang="da-DK" dirty="0"/>
              <a:t>Hvad så i 2020?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A039-E4CE-4EC3-8F87-11CD09D1F29F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7DE3D5E9-C4BC-4B87-8202-843EF8249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da-DK" dirty="0"/>
              <a:t>Naturfamilier</a:t>
            </a:r>
          </a:p>
          <a:p>
            <a:r>
              <a:rPr lang="da-DK" dirty="0"/>
              <a:t>Giftfri Haver</a:t>
            </a:r>
          </a:p>
          <a:p>
            <a:r>
              <a:rPr lang="da-DK" dirty="0"/>
              <a:t>Vinterforedrag om f.eks. kvælstof og landbrug</a:t>
            </a:r>
            <a:r>
              <a:rPr lang="da-DK"/>
              <a:t>, vandindvinding </a:t>
            </a:r>
            <a:r>
              <a:rPr lang="da-DK" dirty="0"/>
              <a:t>og andre bredere naturemner</a:t>
            </a:r>
          </a:p>
          <a:p>
            <a:r>
              <a:rPr lang="da-DK" dirty="0"/>
              <a:t>Grøn plan for </a:t>
            </a:r>
            <a:r>
              <a:rPr lang="da-DK" dirty="0" err="1"/>
              <a:t>Dønnergård</a:t>
            </a:r>
            <a:endParaRPr lang="da-DK" dirty="0"/>
          </a:p>
          <a:p>
            <a:r>
              <a:rPr lang="da-DK" dirty="0"/>
              <a:t>Råstofudvinding</a:t>
            </a:r>
          </a:p>
          <a:p>
            <a:r>
              <a:rPr lang="da-DK" dirty="0"/>
              <a:t>Stier færdiggøres</a:t>
            </a:r>
          </a:p>
        </p:txBody>
      </p:sp>
    </p:spTree>
    <p:extLst>
      <p:ext uri="{BB962C8B-B14F-4D97-AF65-F5344CB8AC3E}">
        <p14:creationId xmlns:p14="http://schemas.microsoft.com/office/powerpoint/2010/main" val="3413100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2532" y="303901"/>
            <a:ext cx="5338936" cy="922114"/>
          </a:xfrm>
        </p:spPr>
        <p:txBody>
          <a:bodyPr>
            <a:normAutofit/>
          </a:bodyPr>
          <a:lstStyle/>
          <a:p>
            <a:r>
              <a:rPr lang="da-DK" dirty="0"/>
              <a:t>Strandparken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A039-E4CE-4EC3-8F87-11CD09D1F29F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7DE3D5E9-C4BC-4B87-8202-843EF8249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4626"/>
            <a:ext cx="8229600" cy="532656"/>
          </a:xfrm>
        </p:spPr>
        <p:txBody>
          <a:bodyPr>
            <a:normAutofit lnSpcReduction="10000"/>
          </a:bodyPr>
          <a:lstStyle/>
          <a:p>
            <a:r>
              <a:rPr lang="da-DK" dirty="0"/>
              <a:t>Fornuftige muligheder for mennesker og dyr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EFFC3F3-95A4-46CD-88E7-45B749D033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5" y="2852936"/>
            <a:ext cx="2429539" cy="3239386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74C507CA-751A-46F6-B878-C8F1A5B5D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350" y="2708920"/>
            <a:ext cx="2232913" cy="334937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13863580-70AE-4631-A95C-E401075A55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2904" y="4347932"/>
            <a:ext cx="3133272" cy="1714472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7153E359-C421-4096-BD2E-681E0B7527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4956" y="1817282"/>
            <a:ext cx="3971735" cy="238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93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2532" y="303901"/>
            <a:ext cx="5338936" cy="922114"/>
          </a:xfrm>
        </p:spPr>
        <p:txBody>
          <a:bodyPr>
            <a:normAutofit/>
          </a:bodyPr>
          <a:lstStyle/>
          <a:p>
            <a:r>
              <a:rPr lang="da-DK" dirty="0"/>
              <a:t>Strandparken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A039-E4CE-4EC3-8F87-11CD09D1F29F}" type="datetime1">
              <a:rPr lang="da-DK" smtClean="0"/>
              <a:pPr/>
              <a:t>05-11-2019</a:t>
            </a:fld>
            <a:endParaRPr lang="da-DK"/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7DE3D5E9-C4BC-4B87-8202-843EF8249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20" y="1594599"/>
            <a:ext cx="8229600" cy="532656"/>
          </a:xfrm>
        </p:spPr>
        <p:txBody>
          <a:bodyPr>
            <a:normAutofit lnSpcReduction="10000"/>
          </a:bodyPr>
          <a:lstStyle/>
          <a:p>
            <a:r>
              <a:rPr lang="da-DK" dirty="0"/>
              <a:t>Fornuftige muligheder for mennesker og dyr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1B48E392-6C0E-4394-9D29-0A03ECB8CF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8240" y="3019560"/>
            <a:ext cx="4066488" cy="3145744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B78BFD1C-23C1-4F39-B9C9-0DCBBC25E0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88" y="3028495"/>
            <a:ext cx="4834880" cy="314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98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Naturfamilier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3402" y="1381775"/>
            <a:ext cx="8229600" cy="4525963"/>
          </a:xfrm>
        </p:spPr>
        <p:txBody>
          <a:bodyPr/>
          <a:lstStyle/>
          <a:p>
            <a:r>
              <a:rPr lang="da-DK" dirty="0"/>
              <a:t> https://www.naturfamilier.dk/om/</a:t>
            </a:r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A039-E4CE-4EC3-8F87-11CD09D1F29F}" type="datetime1">
              <a:rPr lang="da-DK" smtClean="0"/>
              <a:pPr/>
              <a:t>05-11-2019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7E9BFA0-2782-4551-9967-31125E394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8488"/>
            <a:ext cx="5220072" cy="253069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8827F2A-BBFC-4360-B158-1C5D31B39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493084"/>
            <a:ext cx="3384376" cy="188628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C628B927-E783-442B-B922-02436EC0F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625516"/>
            <a:ext cx="3384376" cy="17428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00A8-1B5D-4B9C-BB49-D6F700278751}" type="datetime1">
              <a:rPr lang="da-DK" smtClean="0"/>
              <a:pPr/>
              <a:t>05-11-2019</a:t>
            </a:fld>
            <a:endParaRPr lang="da-DK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Beretning</a:t>
            </a:r>
            <a:br>
              <a:rPr lang="da-DK" dirty="0"/>
            </a:br>
            <a:r>
              <a:rPr lang="da-DK" dirty="0"/>
              <a:t>Typer af arbejde: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da-DK" sz="2400" dirty="0"/>
              <a:t>Ture i naturen</a:t>
            </a:r>
          </a:p>
          <a:p>
            <a:pPr lvl="0"/>
            <a:r>
              <a:rPr lang="da-DK" sz="2400" dirty="0"/>
              <a:t>Samarbejde med kommuner og andre grønne foreninger om nye tiltag (projekter)</a:t>
            </a:r>
          </a:p>
          <a:p>
            <a:pPr lvl="0"/>
            <a:r>
              <a:rPr lang="da-DK" sz="2400" dirty="0"/>
              <a:t>Søge indflydelse på regional- kommune- og lokalplaner</a:t>
            </a:r>
          </a:p>
          <a:p>
            <a:pPr lvl="0"/>
            <a:r>
              <a:rPr lang="da-DK" sz="2400" dirty="0"/>
              <a:t>Sikre naturens interesser i dispensationer</a:t>
            </a:r>
          </a:p>
          <a:p>
            <a:pPr lvl="0"/>
            <a:r>
              <a:rPr lang="da-DK" sz="2400" dirty="0"/>
              <a:t>Samarbejde med andre organisationer  og partierne (Natur- &amp; Miljørådet) samt </a:t>
            </a:r>
            <a:r>
              <a:rPr lang="da-DK" sz="2400" dirty="0" err="1"/>
              <a:t>DN’ere</a:t>
            </a:r>
            <a:r>
              <a:rPr lang="da-DK" sz="2400" dirty="0"/>
              <a:t> i nabokommuner</a:t>
            </a:r>
          </a:p>
          <a:p>
            <a:pPr lvl="0"/>
            <a:r>
              <a:rPr lang="da-DK" sz="2400" dirty="0"/>
              <a:t>Samrådsmøder og årsmøder i DN</a:t>
            </a:r>
          </a:p>
          <a:p>
            <a:pPr lvl="0"/>
            <a:r>
              <a:rPr lang="da-DK" sz="2400" dirty="0"/>
              <a:t>Oplysningsarbejde (Facebook, nyhedsbreve, </a:t>
            </a:r>
            <a:r>
              <a:rPr lang="da-DK" sz="2400" dirty="0" err="1"/>
              <a:t>presssen</a:t>
            </a:r>
            <a:r>
              <a:rPr lang="da-DK" sz="2400" dirty="0"/>
              <a:t>)</a:t>
            </a:r>
          </a:p>
          <a:p>
            <a:pPr lvl="0"/>
            <a:r>
              <a:rPr lang="da-DK" sz="2400" dirty="0"/>
              <a:t>Skovrejsningsråd og Grundvandsråd</a:t>
            </a:r>
          </a:p>
          <a:p>
            <a:pPr lvl="0"/>
            <a:r>
              <a:rPr lang="da-DK" sz="2400" dirty="0"/>
              <a:t>Naturfamilier</a:t>
            </a:r>
          </a:p>
        </p:txBody>
      </p:sp>
      <p:pic>
        <p:nvPicPr>
          <p:cNvPr id="12" name="Billede 11" descr="CIMG039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2000" cy="10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da-DK" dirty="0"/>
              <a:t>Indsats i 2015 i kommunen: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184576"/>
          </a:xfrm>
        </p:spPr>
        <p:txBody>
          <a:bodyPr>
            <a:noAutofit/>
          </a:bodyPr>
          <a:lstStyle/>
          <a:p>
            <a:r>
              <a:rPr lang="da-DK" sz="2800" dirty="0"/>
              <a:t>Langagergård: DN Greve og grundejere stopper ekstra udbygning</a:t>
            </a:r>
          </a:p>
          <a:p>
            <a:r>
              <a:rPr lang="da-DK" sz="2800" dirty="0"/>
              <a:t> Strandvejen. Ændret lokalplan har været svær at holde. Borgermøde </a:t>
            </a:r>
          </a:p>
          <a:p>
            <a:r>
              <a:rPr lang="da-DK" sz="2800" dirty="0"/>
              <a:t> Hundigeparken. DN kæmper for bevarelse af skovpræget i parken </a:t>
            </a:r>
          </a:p>
          <a:p>
            <a:r>
              <a:rPr lang="da-DK" sz="2800" dirty="0"/>
              <a:t> Strandparken, DN og friluftsforeninger samarbejder med I/S Strandparken om fornuftig adgang og pleje</a:t>
            </a:r>
          </a:p>
          <a:p>
            <a:r>
              <a:rPr lang="da-DK" sz="2800" dirty="0"/>
              <a:t>Grusgravning i Tune</a:t>
            </a:r>
          </a:p>
          <a:p>
            <a:endParaRPr lang="da-DK" sz="28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41A87-FB0E-42AF-BD45-0C53044E4A8A}" type="datetime1">
              <a:rPr lang="da-DK" smtClean="0"/>
              <a:pPr/>
              <a:t>05-11-2019</a:t>
            </a:fld>
            <a:endParaRPr lang="da-DK" dirty="0"/>
          </a:p>
        </p:txBody>
      </p:sp>
      <p:pic>
        <p:nvPicPr>
          <p:cNvPr id="8" name="Billede 7" descr="DSC_0001.JPG"/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-17600" y="135544"/>
            <a:ext cx="1186431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95550"/>
            <a:ext cx="6419056" cy="1143000"/>
          </a:xfrm>
        </p:spPr>
        <p:txBody>
          <a:bodyPr>
            <a:normAutofit fontScale="90000"/>
          </a:bodyPr>
          <a:lstStyle/>
          <a:p>
            <a:r>
              <a:rPr lang="da-DK" dirty="0" err="1"/>
              <a:t>Langagergårdsagen</a:t>
            </a:r>
            <a:r>
              <a:rPr lang="da-DK" dirty="0"/>
              <a:t>: Samarbejde med S og grundejere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7BB0-CE64-43C9-9BC8-7694326177A6}" type="datetime1">
              <a:rPr lang="da-DK" smtClean="0"/>
              <a:pPr/>
              <a:t>05-11-2019</a:t>
            </a:fld>
            <a:endParaRPr lang="da-DK"/>
          </a:p>
        </p:txBody>
      </p:sp>
      <p:pic>
        <p:nvPicPr>
          <p:cNvPr id="1032" name="Picture 8" descr="D:\Lars\Pictures\Orkideer Hundige\2012\Priklæbet Gøge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42628"/>
            <a:ext cx="1115616" cy="910108"/>
          </a:xfrm>
          <a:prstGeom prst="rect">
            <a:avLst/>
          </a:prstGeom>
          <a:noFill/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13678FE-10AC-4304-B221-F49BB91075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5" y="4706089"/>
            <a:ext cx="3744514" cy="1647367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08709155-1E5F-427E-8680-949FFCDD5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7000"/>
                    </a14:imgEffect>
                    <a14:imgEffect>
                      <a14:brightnessContrast bright="50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378635"/>
            <a:ext cx="3095497" cy="2302276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EF324D03-6CE7-4813-844C-820E5B2972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39" y="1472084"/>
            <a:ext cx="2565033" cy="2558405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164AF05F-5663-4267-BE60-0A706EEF3D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2" y="1236811"/>
            <a:ext cx="4811616" cy="328346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Samarbejder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A039-E4CE-4EC3-8F87-11CD09D1F29F}" type="datetime1">
              <a:rPr lang="da-DK" smtClean="0"/>
              <a:pPr/>
              <a:t>05-11-2019</a:t>
            </a:fld>
            <a:endParaRPr lang="da-DK"/>
          </a:p>
        </p:txBody>
      </p:sp>
      <p:pic>
        <p:nvPicPr>
          <p:cNvPr id="6" name="Picture 6" descr="D:\Lars\Dropbox\DN\Brødmosen\DSC_0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2968"/>
            <a:ext cx="1547664" cy="1031776"/>
          </a:xfrm>
          <a:prstGeom prst="rect">
            <a:avLst/>
          </a:prstGeom>
          <a:noFill/>
        </p:spPr>
      </p:pic>
      <p:pic>
        <p:nvPicPr>
          <p:cNvPr id="3074" name="Picture 2" descr="D:\Lars\Dropbox\DN\Brødmosen\Løvsanger_1_lille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664" y="5157192"/>
            <a:ext cx="1862336" cy="1396752"/>
          </a:xfrm>
          <a:prstGeom prst="rect">
            <a:avLst/>
          </a:prstGeom>
          <a:noFill/>
        </p:spPr>
      </p:pic>
      <p:pic>
        <p:nvPicPr>
          <p:cNvPr id="3075" name="Picture 3" descr="D:\Lars\Dropbox\DN\Brødmosen\DSC_15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814" y="3284984"/>
            <a:ext cx="2995186" cy="1727992"/>
          </a:xfrm>
          <a:prstGeom prst="rect">
            <a:avLst/>
          </a:prstGeom>
          <a:noFill/>
        </p:spPr>
      </p:pic>
      <p:pic>
        <p:nvPicPr>
          <p:cNvPr id="3076" name="Picture 4" descr="D:\Lars\Dropbox\DN\Brødmosen\DSC_00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56792"/>
            <a:ext cx="2375904" cy="1583936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32856"/>
            <a:ext cx="3980191" cy="287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4" r="12489" b="2652"/>
          <a:stretch>
            <a:fillRect/>
          </a:stretch>
        </p:blipFill>
        <p:spPr bwMode="auto">
          <a:xfrm>
            <a:off x="251520" y="1988840"/>
            <a:ext cx="1786612" cy="40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Ture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Vinterfugletur i Hundige Strandpark</a:t>
            </a:r>
          </a:p>
          <a:p>
            <a:r>
              <a:rPr lang="da-DK" dirty="0"/>
              <a:t>Anemoneture: a) skoler b) medlemmer</a:t>
            </a:r>
          </a:p>
          <a:p>
            <a:r>
              <a:rPr lang="da-DK" dirty="0"/>
              <a:t>Havnens dag I Hundige</a:t>
            </a:r>
          </a:p>
          <a:p>
            <a:r>
              <a:rPr lang="da-DK" dirty="0"/>
              <a:t>Orkidetur Hundige Strandeng </a:t>
            </a:r>
          </a:p>
          <a:p>
            <a:r>
              <a:rPr lang="da-DK" dirty="0"/>
              <a:t>Vandringer i Brødmosen og Gudernes Stræde</a:t>
            </a:r>
          </a:p>
          <a:p>
            <a:r>
              <a:rPr lang="da-DK" dirty="0"/>
              <a:t>Naturens dag </a:t>
            </a:r>
            <a:r>
              <a:rPr lang="da-DK" dirty="0" err="1"/>
              <a:t>Rørmosen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A039-E4CE-4EC3-8F87-11CD09D1F29F}" type="datetime1">
              <a:rPr lang="da-DK" smtClean="0"/>
              <a:pPr/>
              <a:t>05-11-2019</a:t>
            </a:fld>
            <a:endParaRPr lang="da-DK"/>
          </a:p>
        </p:txBody>
      </p:sp>
      <p:pic>
        <p:nvPicPr>
          <p:cNvPr id="4098" name="Picture 2" descr="D:\Lars\Dropbox\DN\Hundigeparken\Strandengen\DSC_0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7646" y="256148"/>
            <a:ext cx="1484786" cy="10617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2532" y="303901"/>
            <a:ext cx="5338936" cy="922114"/>
          </a:xfrm>
        </p:spPr>
        <p:txBody>
          <a:bodyPr>
            <a:normAutofit/>
          </a:bodyPr>
          <a:lstStyle/>
          <a:p>
            <a:r>
              <a:rPr lang="da-DK" dirty="0"/>
              <a:t>Vinterfugletur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A039-E4CE-4EC3-8F87-11CD09D1F29F}" type="datetime1">
              <a:rPr lang="da-DK" smtClean="0"/>
              <a:pPr/>
              <a:t>05-11-2019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2B6F8C4-8BD9-4260-A857-0A1880E2A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78" y="1485050"/>
            <a:ext cx="4519438" cy="302407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4D419EDB-F8E5-4AB0-9EF1-8D044C3527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632" y="45891"/>
            <a:ext cx="1297229" cy="1368153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7148FB8E-25A0-47E0-A6CC-9D2754B5C7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" y="3284983"/>
            <a:ext cx="4232083" cy="282195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2532" y="303901"/>
            <a:ext cx="5338936" cy="922114"/>
          </a:xfrm>
        </p:spPr>
        <p:txBody>
          <a:bodyPr>
            <a:normAutofit/>
          </a:bodyPr>
          <a:lstStyle/>
          <a:p>
            <a:r>
              <a:rPr lang="da-DK" dirty="0"/>
              <a:t>Anemoneture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A039-E4CE-4EC3-8F87-11CD09D1F29F}" type="datetime1">
              <a:rPr lang="da-DK" smtClean="0"/>
              <a:pPr/>
              <a:t>05-11-2019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1CE8E75E-B09D-4C59-AC3D-EE353F3CD4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8110" y="212559"/>
            <a:ext cx="1439652" cy="959768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5784C3D5-BE9B-43BB-966D-838442113A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511" y="1412269"/>
            <a:ext cx="3347864" cy="2901879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F85535F4-A54A-451D-90AF-EA428BFCA1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054" y="1423048"/>
            <a:ext cx="5120569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26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2532" y="303901"/>
            <a:ext cx="5338936" cy="922114"/>
          </a:xfrm>
        </p:spPr>
        <p:txBody>
          <a:bodyPr>
            <a:normAutofit/>
          </a:bodyPr>
          <a:lstStyle/>
          <a:p>
            <a:r>
              <a:rPr lang="da-DK" dirty="0"/>
              <a:t>Anemoneture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A039-E4CE-4EC3-8F87-11CD09D1F29F}" type="datetime1">
              <a:rPr lang="da-DK" smtClean="0"/>
              <a:pPr/>
              <a:t>05-11-2019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1CE8E75E-B09D-4C59-AC3D-EE353F3CD4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8110" y="212559"/>
            <a:ext cx="1439652" cy="95976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42D2A4E-6887-4780-A9C6-48B9B0FA1A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168" y="1552750"/>
            <a:ext cx="1660280" cy="208873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6355838-EC23-4D4D-88B3-3E1C681C1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51080"/>
            <a:ext cx="3563888" cy="237702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2B2D7AB-E663-48C4-AF5C-540DE247A0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532" y="1345811"/>
            <a:ext cx="3565535" cy="2377023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994D5D9A-070C-4ED1-9587-B4A1292EEA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8987" y="3866886"/>
            <a:ext cx="374441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89806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rugerdefineret design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225</Words>
  <Application>Microsoft Office PowerPoint</Application>
  <PresentationFormat>Skærmshow (4:3)</PresentationFormat>
  <Paragraphs>70</Paragraphs>
  <Slides>17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17</vt:i4>
      </vt:variant>
    </vt:vector>
  </HeadingPairs>
  <TitlesOfParts>
    <vt:vector size="21" baseType="lpstr">
      <vt:lpstr>Arial</vt:lpstr>
      <vt:lpstr>Calibri</vt:lpstr>
      <vt:lpstr>Kontortema</vt:lpstr>
      <vt:lpstr>Brugerdefineret design</vt:lpstr>
      <vt:lpstr>PowerPoint-præsentation</vt:lpstr>
      <vt:lpstr>Beretning Typer af arbejde:</vt:lpstr>
      <vt:lpstr>Indsats i 2015 i kommunen:</vt:lpstr>
      <vt:lpstr>Langagergårdsagen: Samarbejde med S og grundejere</vt:lpstr>
      <vt:lpstr>Samarbejder</vt:lpstr>
      <vt:lpstr>Ture</vt:lpstr>
      <vt:lpstr>Vinterfugletur</vt:lpstr>
      <vt:lpstr>Anemoneture</vt:lpstr>
      <vt:lpstr>Anemoneture</vt:lpstr>
      <vt:lpstr>Strandengen i Hundige Danmarks ypperste gøgeurteområde</vt:lpstr>
      <vt:lpstr>Havnens Dag</vt:lpstr>
      <vt:lpstr>Naturens Dag 2019</vt:lpstr>
      <vt:lpstr>Besøg i Brødmosen</vt:lpstr>
      <vt:lpstr>Hvad så i 2020?</vt:lpstr>
      <vt:lpstr>Strandparken</vt:lpstr>
      <vt:lpstr>Strandparken</vt:lpstr>
      <vt:lpstr>Naturfamilier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Lars</dc:creator>
  <cp:lastModifiedBy>Larsbj</cp:lastModifiedBy>
  <cp:revision>25</cp:revision>
  <dcterms:created xsi:type="dcterms:W3CDTF">2015-11-03T14:37:43Z</dcterms:created>
  <dcterms:modified xsi:type="dcterms:W3CDTF">2019-11-05T16:46:26Z</dcterms:modified>
</cp:coreProperties>
</file>